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60" r:id="rId4"/>
    <p:sldId id="284" r:id="rId5"/>
    <p:sldId id="259" r:id="rId6"/>
    <p:sldId id="265" r:id="rId7"/>
    <p:sldId id="267" r:id="rId8"/>
    <p:sldId id="275" r:id="rId9"/>
    <p:sldId id="268" r:id="rId10"/>
    <p:sldId id="269" r:id="rId11"/>
    <p:sldId id="279" r:id="rId12"/>
    <p:sldId id="270" r:id="rId13"/>
    <p:sldId id="276" r:id="rId14"/>
    <p:sldId id="271" r:id="rId15"/>
    <p:sldId id="283" r:id="rId16"/>
    <p:sldId id="273" r:id="rId17"/>
    <p:sldId id="272" r:id="rId18"/>
    <p:sldId id="274" r:id="rId19"/>
    <p:sldId id="285" r:id="rId20"/>
    <p:sldId id="266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7" autoAdjust="0"/>
    <p:restoredTop sz="94660"/>
  </p:normalViewPr>
  <p:slideViewPr>
    <p:cSldViewPr snapToGrid="0">
      <p:cViewPr>
        <p:scale>
          <a:sx n="96" d="100"/>
          <a:sy n="96" d="100"/>
        </p:scale>
        <p:origin x="-178" y="8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mes thornton" userId="f54a8692cda4acce" providerId="LiveId" clId="{E12722AB-0CE2-41DE-9A3B-5DE9508D6CEF}"/>
    <pc:docChg chg="custSel modSld">
      <pc:chgData name="james thornton" userId="f54a8692cda4acce" providerId="LiveId" clId="{E12722AB-0CE2-41DE-9A3B-5DE9508D6CEF}" dt="2018-03-09T13:54:55.762" v="14" actId="1037"/>
      <pc:docMkLst>
        <pc:docMk/>
      </pc:docMkLst>
      <pc:sldChg chg="addSp modSp">
        <pc:chgData name="james thornton" userId="f54a8692cda4acce" providerId="LiveId" clId="{E12722AB-0CE2-41DE-9A3B-5DE9508D6CEF}" dt="2018-03-09T13:54:55.762" v="14" actId="1037"/>
        <pc:sldMkLst>
          <pc:docMk/>
          <pc:sldMk cId="3726273425" sldId="285"/>
        </pc:sldMkLst>
        <pc:spChg chg="add mod">
          <ac:chgData name="james thornton" userId="f54a8692cda4acce" providerId="LiveId" clId="{E12722AB-0CE2-41DE-9A3B-5DE9508D6CEF}" dt="2018-03-09T13:54:55.762" v="14" actId="1037"/>
          <ac:spMkLst>
            <pc:docMk/>
            <pc:sldMk cId="3726273425" sldId="285"/>
            <ac:spMk id="6" creationId="{47C37AE6-DE0D-437B-854C-3EC1D3327BE5}"/>
          </ac:spMkLst>
        </pc:spChg>
        <pc:picChg chg="mod">
          <ac:chgData name="james thornton" userId="f54a8692cda4acce" providerId="LiveId" clId="{E12722AB-0CE2-41DE-9A3B-5DE9508D6CEF}" dt="2018-03-09T13:54:39.673" v="11" actId="1076"/>
          <ac:picMkLst>
            <pc:docMk/>
            <pc:sldMk cId="3726273425" sldId="285"/>
            <ac:picMk id="5" creationId="{6F9EB73A-7957-491B-BF23-96E4F1331DF6}"/>
          </ac:picMkLst>
        </pc:picChg>
      </pc:sldChg>
      <pc:sldChg chg="addSp delSp modSp">
        <pc:chgData name="james thornton" userId="f54a8692cda4acce" providerId="LiveId" clId="{E12722AB-0CE2-41DE-9A3B-5DE9508D6CEF}" dt="2018-03-09T13:54:21.911" v="4" actId="478"/>
        <pc:sldMkLst>
          <pc:docMk/>
          <pc:sldMk cId="1539003092" sldId="286"/>
        </pc:sldMkLst>
        <pc:spChg chg="add del mod">
          <ac:chgData name="james thornton" userId="f54a8692cda4acce" providerId="LiveId" clId="{E12722AB-0CE2-41DE-9A3B-5DE9508D6CEF}" dt="2018-03-09T13:54:21.911" v="4" actId="478"/>
          <ac:spMkLst>
            <pc:docMk/>
            <pc:sldMk cId="1539003092" sldId="286"/>
            <ac:spMk id="2" creationId="{EC6E9CE4-1580-485F-A648-F8BC192AED04}"/>
          </ac:spMkLst>
        </pc:spChg>
        <pc:spChg chg="add mod">
          <ac:chgData name="james thornton" userId="f54a8692cda4acce" providerId="LiveId" clId="{E12722AB-0CE2-41DE-9A3B-5DE9508D6CEF}" dt="2018-03-09T13:54:07.607" v="2" actId="1036"/>
          <ac:spMkLst>
            <pc:docMk/>
            <pc:sldMk cId="1539003092" sldId="286"/>
            <ac:spMk id="6" creationId="{924B818A-BC87-43DC-ABE7-4BB705C5C8EB}"/>
          </ac:spMkLst>
        </pc:spChg>
      </pc:sldChg>
    </pc:docChg>
  </pc:docChgLst>
  <pc:docChgLst>
    <pc:chgData name="james thornton" userId="f54a8692cda4acce" providerId="LiveId" clId="{225C4720-AE91-4BE2-AB50-FA10B1A5F086}"/>
    <pc:docChg chg="undo custSel addSld modSld">
      <pc:chgData name="james thornton" userId="f54a8692cda4acce" providerId="LiveId" clId="{225C4720-AE91-4BE2-AB50-FA10B1A5F086}" dt="2018-03-09T13:41:57.711" v="202" actId="1036"/>
      <pc:docMkLst>
        <pc:docMk/>
      </pc:docMkLst>
      <pc:sldChg chg="addSp delSp modSp add modAnim">
        <pc:chgData name="james thornton" userId="f54a8692cda4acce" providerId="LiveId" clId="{225C4720-AE91-4BE2-AB50-FA10B1A5F086}" dt="2018-03-09T13:36:26.382" v="21" actId="1076"/>
        <pc:sldMkLst>
          <pc:docMk/>
          <pc:sldMk cId="3726273425" sldId="285"/>
        </pc:sldMkLst>
        <pc:spChg chg="add del">
          <ac:chgData name="james thornton" userId="f54a8692cda4acce" providerId="LiveId" clId="{225C4720-AE91-4BE2-AB50-FA10B1A5F086}" dt="2018-03-09T13:35:58.035" v="18" actId="478"/>
          <ac:spMkLst>
            <pc:docMk/>
            <pc:sldMk cId="3726273425" sldId="285"/>
            <ac:spMk id="2" creationId="{7785A653-D26A-4F33-B9FA-181B9AFCF977}"/>
          </ac:spMkLst>
        </pc:spChg>
        <pc:spChg chg="del">
          <ac:chgData name="james thornton" userId="f54a8692cda4acce" providerId="LiveId" clId="{225C4720-AE91-4BE2-AB50-FA10B1A5F086}" dt="2018-03-09T13:35:02.062" v="1" actId="1076"/>
          <ac:spMkLst>
            <pc:docMk/>
            <pc:sldMk cId="3726273425" sldId="285"/>
            <ac:spMk id="3" creationId="{BAD9D245-BBD0-4959-9FE3-22011FAC29F5}"/>
          </ac:spMkLst>
        </pc:spChg>
        <pc:picChg chg="add mod">
          <ac:chgData name="james thornton" userId="f54a8692cda4acce" providerId="LiveId" clId="{225C4720-AE91-4BE2-AB50-FA10B1A5F086}" dt="2018-03-09T13:36:26.382" v="21" actId="1076"/>
          <ac:picMkLst>
            <pc:docMk/>
            <pc:sldMk cId="3726273425" sldId="285"/>
            <ac:picMk id="5" creationId="{6F9EB73A-7957-491B-BF23-96E4F1331DF6}"/>
          </ac:picMkLst>
        </pc:picChg>
      </pc:sldChg>
      <pc:sldChg chg="addSp delSp modSp add modAnim">
        <pc:chgData name="james thornton" userId="f54a8692cda4acce" providerId="LiveId" clId="{225C4720-AE91-4BE2-AB50-FA10B1A5F086}" dt="2018-03-09T13:41:57.711" v="202" actId="1036"/>
        <pc:sldMkLst>
          <pc:docMk/>
          <pc:sldMk cId="1539003092" sldId="286"/>
        </pc:sldMkLst>
        <pc:spChg chg="del">
          <ac:chgData name="james thornton" userId="f54a8692cda4acce" providerId="LiveId" clId="{225C4720-AE91-4BE2-AB50-FA10B1A5F086}" dt="2018-03-09T13:38:57.742" v="24" actId="478"/>
          <ac:spMkLst>
            <pc:docMk/>
            <pc:sldMk cId="1539003092" sldId="286"/>
            <ac:spMk id="2" creationId="{6C0220EB-19BA-4982-94A6-95EE1C79558D}"/>
          </ac:spMkLst>
        </pc:spChg>
        <pc:spChg chg="del">
          <ac:chgData name="james thornton" userId="f54a8692cda4acce" providerId="LiveId" clId="{225C4720-AE91-4BE2-AB50-FA10B1A5F086}" dt="2018-03-09T13:38:52.158" v="23" actId="1036"/>
          <ac:spMkLst>
            <pc:docMk/>
            <pc:sldMk cId="1539003092" sldId="286"/>
            <ac:spMk id="3" creationId="{8C1BC357-837F-4A98-8E59-59F100B125E2}"/>
          </ac:spMkLst>
        </pc:spChg>
        <pc:picChg chg="add mod">
          <ac:chgData name="james thornton" userId="f54a8692cda4acce" providerId="LiveId" clId="{225C4720-AE91-4BE2-AB50-FA10B1A5F086}" dt="2018-03-09T13:41:57.711" v="202" actId="1036"/>
          <ac:picMkLst>
            <pc:docMk/>
            <pc:sldMk cId="1539003092" sldId="286"/>
            <ac:picMk id="5" creationId="{2FFB6716-C968-416D-BC15-CA619177C95A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15FE7F-742B-4D04-A9EB-B268D7B74161}" type="datetimeFigureOut">
              <a:rPr lang="en-US" smtClean="0"/>
              <a:t>4/26/2018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DF0B65-CC2B-4E2C-81C7-EA41F1FEB1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4862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234508FF-EF0F-4638-917E-56D0CE350DDF}" type="datetime1">
              <a:rPr lang="en-US" smtClean="0"/>
              <a:t>4/26/2018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5EF23-5659-4C62-B09E-3219769612FA}" type="datetime1">
              <a:rPr lang="en-US" smtClean="0"/>
              <a:t>4/26/2018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0B522-9A7C-48E6-A412-5285F001729D}" type="datetime1">
              <a:rPr lang="en-US" smtClean="0"/>
              <a:t>4/26/2018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7B49B-42B4-4478-8F73-544ED2953060}" type="datetime1">
              <a:rPr lang="en-US" smtClean="0"/>
              <a:t>4/26/2018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EF8CE-9B03-4039-9A1C-75854664CA94}" type="datetime1">
              <a:rPr lang="en-US" smtClean="0"/>
              <a:t>4/26/2018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7CD9A-D309-4B65-8E1F-2065457EC6FC}" type="datetime1">
              <a:rPr lang="en-US" smtClean="0"/>
              <a:t>4/26/2018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3C442E-75AD-4785-BE29-32D1CF7948F2}" type="datetime1">
              <a:rPr lang="en-US" smtClean="0"/>
              <a:t>4/26/2018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73D93-050F-4D3A-83F1-DFC6CD229088}" type="datetime1">
              <a:rPr lang="en-US" smtClean="0"/>
              <a:t>4/26/2018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6D42CA-54EE-4741-97EB-A5D2054A4DD4}" type="datetime1">
              <a:rPr lang="en-US" smtClean="0"/>
              <a:t>4/26/2018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4110B-5CF2-4A9C-9F4C-26C8166CA88D}" type="datetime1">
              <a:rPr lang="en-US" smtClean="0"/>
              <a:t>4/26/2018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D12C5E-E1D6-41C1-A2A5-A1E8E8C95E14}" type="datetime1">
              <a:rPr lang="en-US" smtClean="0"/>
              <a:t>4/26/2018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5BD89-4706-48CD-8E07-A760AEAFA5FC}" type="datetime1">
              <a:rPr lang="en-US" smtClean="0"/>
              <a:t>4/26/2018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979ED0-7626-4477-BF38-7002BC92700D}" type="datetime1">
              <a:rPr lang="en-US" smtClean="0"/>
              <a:t>4/26/2018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2A0816-311B-401C-8A63-8FBFBECCCE0C}" type="datetime1">
              <a:rPr lang="en-US" smtClean="0"/>
              <a:t>4/26/2018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0470F-83BC-4F1D-A8B6-7472F97EFF70}" type="datetime1">
              <a:rPr lang="en-US" smtClean="0"/>
              <a:t>4/26/2018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20A23-0A30-404C-A29B-749D2210CB57}" type="datetime1">
              <a:rPr lang="en-US" smtClean="0"/>
              <a:t>4/26/2018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94B04-FE45-47D4-9D75-59BFA1871A1C}" type="datetime1">
              <a:rPr lang="en-US" smtClean="0"/>
              <a:t>4/26/2018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A7DBCA-4872-40FA-AA59-0C1712241562}" type="datetime1">
              <a:rPr lang="en-US" smtClean="0"/>
              <a:t>4/26/2018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migolub@iupui.edu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/>
              <a:t>Design Document for ASEE robotics competition</a:t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9363076" cy="1655762"/>
          </a:xfrm>
        </p:spPr>
        <p:txBody>
          <a:bodyPr>
            <a:normAutofit lnSpcReduction="10000"/>
          </a:bodyPr>
          <a:lstStyle/>
          <a:p>
            <a:pPr algn="ctr"/>
            <a:r>
              <a:rPr lang="en-US" dirty="0"/>
              <a:t>Sponsor: Michael Golub, IUPUI Department of Mechanical Engineering</a:t>
            </a:r>
            <a:br>
              <a:rPr lang="en-US" dirty="0"/>
            </a:br>
            <a:r>
              <a:rPr lang="en-US" dirty="0">
                <a:hlinkClick r:id="rId2"/>
              </a:rPr>
              <a:t>migolub@iupui.edu</a:t>
            </a:r>
            <a:endParaRPr lang="en-US" dirty="0"/>
          </a:p>
          <a:p>
            <a:pPr algn="ctr"/>
            <a:r>
              <a:rPr lang="en-US" dirty="0"/>
              <a:t>Group Members: Blake </a:t>
            </a:r>
            <a:r>
              <a:rPr lang="en-US" dirty="0" err="1"/>
              <a:t>bennett</a:t>
            </a:r>
            <a:r>
              <a:rPr lang="en-US" dirty="0"/>
              <a:t>, </a:t>
            </a:r>
            <a:r>
              <a:rPr lang="en-US" dirty="0" err="1"/>
              <a:t>dallas</a:t>
            </a:r>
            <a:r>
              <a:rPr lang="en-US" dirty="0"/>
              <a:t> thornton, </a:t>
            </a:r>
            <a:r>
              <a:rPr lang="en-US" dirty="0" err="1"/>
              <a:t>glenn</a:t>
            </a:r>
            <a:r>
              <a:rPr lang="en-US" dirty="0"/>
              <a:t> </a:t>
            </a:r>
            <a:r>
              <a:rPr lang="en-US" dirty="0" err="1"/>
              <a:t>haag</a:t>
            </a:r>
            <a:r>
              <a:rPr lang="en-US" dirty="0"/>
              <a:t>, </a:t>
            </a:r>
            <a:r>
              <a:rPr lang="en-US" dirty="0" err="1"/>
              <a:t>torben</a:t>
            </a:r>
            <a:r>
              <a:rPr lang="en-US" dirty="0"/>
              <a:t> </a:t>
            </a:r>
            <a:r>
              <a:rPr lang="en-US" dirty="0" err="1"/>
              <a:t>eid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4/27</a:t>
            </a:r>
            <a:r>
              <a:rPr lang="en-US" dirty="0" smtClean="0"/>
              <a:t>/2018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90390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8DF20A2-A7C4-4F53-8F45-874B3B78F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Retrieval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454D510-B0E1-4F33-96C6-771A9813A3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Pincer design </a:t>
            </a:r>
            <a:endParaRPr lang="en-US" dirty="0" smtClean="0"/>
          </a:p>
          <a:p>
            <a:pPr lvl="1"/>
            <a:r>
              <a:rPr lang="en-US" dirty="0" smtClean="0"/>
              <a:t>Two points of articulation on the retriever arm</a:t>
            </a:r>
            <a:br>
              <a:rPr lang="en-US" dirty="0" smtClean="0"/>
            </a:br>
            <a:r>
              <a:rPr lang="en-US" dirty="0" smtClean="0"/>
              <a:t>to meet height constraint as well as position </a:t>
            </a:r>
            <a:br>
              <a:rPr lang="en-US" dirty="0" smtClean="0"/>
            </a:br>
            <a:r>
              <a:rPr lang="en-US" dirty="0" smtClean="0"/>
              <a:t>the arm over the sorting subsystem.</a:t>
            </a:r>
            <a:endParaRPr lang="en-US" dirty="0"/>
          </a:p>
          <a:p>
            <a:pPr lvl="1"/>
            <a:r>
              <a:rPr lang="en-US" dirty="0" smtClean="0"/>
              <a:t>Pincer </a:t>
            </a:r>
            <a:r>
              <a:rPr lang="en-US" dirty="0"/>
              <a:t>will grab ball and </a:t>
            </a:r>
            <a:r>
              <a:rPr lang="en-US" dirty="0" smtClean="0"/>
              <a:t>raise to </a:t>
            </a:r>
            <a:r>
              <a:rPr lang="en-US" dirty="0"/>
              <a:t>drop </a:t>
            </a:r>
            <a:r>
              <a:rPr lang="en-US" dirty="0" smtClean="0"/>
              <a:t>the </a:t>
            </a:r>
            <a:br>
              <a:rPr lang="en-US" dirty="0" smtClean="0"/>
            </a:br>
            <a:r>
              <a:rPr lang="en-US" dirty="0" smtClean="0"/>
              <a:t>ball </a:t>
            </a:r>
            <a:r>
              <a:rPr lang="en-US" dirty="0"/>
              <a:t>into the sorting </a:t>
            </a:r>
            <a:r>
              <a:rPr lang="en-US" dirty="0" smtClean="0"/>
              <a:t>sub-system’s</a:t>
            </a:r>
            <a:r>
              <a:rPr lang="en-US" dirty="0"/>
              <a:t> </a:t>
            </a:r>
            <a:r>
              <a:rPr lang="en-US" dirty="0" smtClean="0"/>
              <a:t>flipper. </a:t>
            </a:r>
          </a:p>
          <a:p>
            <a:pPr lvl="1"/>
            <a:r>
              <a:rPr lang="en-US" dirty="0" smtClean="0"/>
              <a:t>The pincer is designed such that the inner </a:t>
            </a:r>
            <a:br>
              <a:rPr lang="en-US" dirty="0" smtClean="0"/>
            </a:br>
            <a:r>
              <a:rPr lang="en-US" dirty="0" smtClean="0"/>
              <a:t>diameter is exactly the size of a ping pong</a:t>
            </a:r>
            <a:br>
              <a:rPr lang="en-US" dirty="0" smtClean="0"/>
            </a:br>
            <a:r>
              <a:rPr lang="en-US" dirty="0" smtClean="0"/>
              <a:t>ball (40mm).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99CBC480-A66C-4F36-8FE9-5009FBFAB8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10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422407F7-13BB-4E25-9B6A-15A8B5BA804D}"/>
              </a:ext>
            </a:extLst>
          </p:cNvPr>
          <p:cNvSpPr txBox="1"/>
          <p:nvPr/>
        </p:nvSpPr>
        <p:spPr>
          <a:xfrm>
            <a:off x="9882405" y="249186"/>
            <a:ext cx="1819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Torben Eid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8440" y="1709738"/>
            <a:ext cx="4452300" cy="42061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587362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8DF20A2-A7C4-4F53-8F45-874B3B78F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Retrieval system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99CBC480-A66C-4F36-8FE9-5009FBFAB8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11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422407F7-13BB-4E25-9B6A-15A8B5BA804D}"/>
              </a:ext>
            </a:extLst>
          </p:cNvPr>
          <p:cNvSpPr txBox="1"/>
          <p:nvPr/>
        </p:nvSpPr>
        <p:spPr>
          <a:xfrm>
            <a:off x="9882405" y="249186"/>
            <a:ext cx="1819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Torben Eid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B9249F75-55FF-4A95-81A0-E4D8EF963F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418" t="8330" r="8889" b="6754"/>
          <a:stretch/>
        </p:blipFill>
        <p:spPr>
          <a:xfrm rot="5400000">
            <a:off x="935510" y="1966611"/>
            <a:ext cx="4779524" cy="43677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8DFA297E-07B6-43B2-969A-8FBFAB3AA7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216" t="6612" r="7358" b="4499"/>
          <a:stretch/>
        </p:blipFill>
        <p:spPr>
          <a:xfrm rot="5400000">
            <a:off x="6434148" y="1890407"/>
            <a:ext cx="4143983" cy="4572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8083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4224FC4-0E5D-4377-B0F7-2241F5F84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Sorting mechanism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3EB8C55-04FD-4E81-A136-CD0CF7A0BD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9905999" cy="400023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Sort and Separate</a:t>
            </a:r>
          </a:p>
          <a:p>
            <a:pPr lvl="1"/>
            <a:r>
              <a:rPr lang="en-US" dirty="0"/>
              <a:t>TCS3200 Color light-to-frequency </a:t>
            </a:r>
            <a:r>
              <a:rPr lang="en-US" dirty="0" smtClean="0"/>
              <a:t>converter is</a:t>
            </a:r>
            <a:br>
              <a:rPr lang="en-US" dirty="0" smtClean="0"/>
            </a:br>
            <a:r>
              <a:rPr lang="en-US" dirty="0" smtClean="0"/>
              <a:t>used to determine the color of the two different</a:t>
            </a:r>
            <a:br>
              <a:rPr lang="en-US" dirty="0" smtClean="0"/>
            </a:br>
            <a:r>
              <a:rPr lang="en-US" dirty="0" smtClean="0"/>
              <a:t>ping pong balls. </a:t>
            </a:r>
            <a:endParaRPr lang="en-US" dirty="0" smtClean="0"/>
          </a:p>
          <a:p>
            <a:pPr lvl="1"/>
            <a:r>
              <a:rPr lang="en-US" dirty="0" smtClean="0"/>
              <a:t>A s</a:t>
            </a:r>
            <a:r>
              <a:rPr lang="en-US" dirty="0" smtClean="0"/>
              <a:t>ervo is </a:t>
            </a:r>
            <a:r>
              <a:rPr lang="en-US" dirty="0"/>
              <a:t>attached </a:t>
            </a:r>
            <a:r>
              <a:rPr lang="en-US" dirty="0" smtClean="0"/>
              <a:t>to a cup that will turn </a:t>
            </a:r>
            <a:r>
              <a:rPr lang="en-US" dirty="0"/>
              <a:t>to direct</a:t>
            </a:r>
            <a:br>
              <a:rPr lang="en-US" dirty="0"/>
            </a:br>
            <a:r>
              <a:rPr lang="en-US" dirty="0" smtClean="0"/>
              <a:t>the ball </a:t>
            </a:r>
            <a:r>
              <a:rPr lang="en-US" dirty="0"/>
              <a:t>to its respective curved tunnel, based on </a:t>
            </a:r>
            <a:br>
              <a:rPr lang="en-US" dirty="0"/>
            </a:br>
            <a:r>
              <a:rPr lang="en-US" dirty="0"/>
              <a:t>TCS3200 output </a:t>
            </a:r>
            <a:r>
              <a:rPr lang="en-US" dirty="0" smtClean="0"/>
              <a:t>signal.</a:t>
            </a:r>
            <a:endParaRPr lang="en-US" dirty="0"/>
          </a:p>
          <a:p>
            <a:pPr lvl="1"/>
            <a:r>
              <a:rPr lang="en-US" dirty="0"/>
              <a:t>Utilizes a folded tunnel design that mimics </a:t>
            </a:r>
            <a:br>
              <a:rPr lang="en-US" dirty="0"/>
            </a:br>
            <a:r>
              <a:rPr lang="en-US" dirty="0"/>
              <a:t>the human intestines to conserve </a:t>
            </a:r>
            <a:r>
              <a:rPr lang="en-US" dirty="0" smtClean="0"/>
              <a:t>space.</a:t>
            </a:r>
            <a:endParaRPr lang="en-US" dirty="0"/>
          </a:p>
          <a:p>
            <a:pPr lvl="1"/>
            <a:r>
              <a:rPr lang="en-US" dirty="0" smtClean="0"/>
              <a:t>Saves time by sorting all balls before placement.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F78953F1-0708-4C32-A172-4DF40BCC2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AA0BC3DC-0FD3-4055-947D-CC6DDCEA4C3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105650" y="2097088"/>
            <a:ext cx="4189095" cy="369411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422407F7-13BB-4E25-9B6A-15A8B5BA804D}"/>
              </a:ext>
            </a:extLst>
          </p:cNvPr>
          <p:cNvSpPr txBox="1"/>
          <p:nvPr/>
        </p:nvSpPr>
        <p:spPr>
          <a:xfrm>
            <a:off x="10137675" y="249186"/>
            <a:ext cx="1819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Torben</a:t>
            </a:r>
            <a:r>
              <a:rPr lang="en-US" dirty="0"/>
              <a:t> </a:t>
            </a:r>
            <a:r>
              <a:rPr lang="en-US" dirty="0" err="1"/>
              <a:t>Eid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09029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1EFB2419-A000-4A83-9518-564230F785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13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xmlns="" id="{7821C3C7-E660-4BF5-8566-AA1E2A6A79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/>
          <a:lstStyle/>
          <a:p>
            <a:pPr algn="ctr"/>
            <a:r>
              <a:rPr lang="en-US" dirty="0"/>
              <a:t>Sorting mechanism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17AED3B5-A024-4D30-8D65-2C57D33AC75C}"/>
              </a:ext>
            </a:extLst>
          </p:cNvPr>
          <p:cNvSpPr txBox="1"/>
          <p:nvPr/>
        </p:nvSpPr>
        <p:spPr>
          <a:xfrm>
            <a:off x="10137675" y="249186"/>
            <a:ext cx="1819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Torben</a:t>
            </a:r>
            <a:r>
              <a:rPr lang="en-US" dirty="0"/>
              <a:t> </a:t>
            </a:r>
            <a:r>
              <a:rPr lang="en-US" dirty="0" err="1"/>
              <a:t>Eid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2638" y="2023171"/>
            <a:ext cx="5150882" cy="424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585" y="2023171"/>
            <a:ext cx="4175739" cy="424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056619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CFBD39F-189C-495E-99B1-FD7C3AB96F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Deposit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3677AE8-4159-4122-84CA-8761CDA89F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Single-ball dumping system</a:t>
            </a:r>
          </a:p>
          <a:p>
            <a:pPr lvl="1"/>
            <a:r>
              <a:rPr lang="en-US" dirty="0"/>
              <a:t>Each color set is placed in a tunnel </a:t>
            </a:r>
            <a:br>
              <a:rPr lang="en-US" dirty="0"/>
            </a:br>
            <a:r>
              <a:rPr lang="en-US" dirty="0"/>
              <a:t>that holds all </a:t>
            </a:r>
            <a:r>
              <a:rPr lang="en-US" dirty="0" smtClean="0"/>
              <a:t>of the balls </a:t>
            </a:r>
            <a:r>
              <a:rPr lang="en-US" dirty="0"/>
              <a:t>of that color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until </a:t>
            </a:r>
            <a:r>
              <a:rPr lang="en-US" dirty="0" smtClean="0"/>
              <a:t>all balls have been retrieved.</a:t>
            </a:r>
            <a:endParaRPr lang="en-US" dirty="0"/>
          </a:p>
          <a:p>
            <a:pPr lvl="1"/>
            <a:r>
              <a:rPr lang="en-US" dirty="0"/>
              <a:t>One ball at a time will be fed through the </a:t>
            </a:r>
            <a:br>
              <a:rPr lang="en-US" dirty="0"/>
            </a:br>
            <a:r>
              <a:rPr lang="en-US" dirty="0"/>
              <a:t>hole at the end of the tube to be </a:t>
            </a:r>
            <a:r>
              <a:rPr lang="en-US" dirty="0" smtClean="0"/>
              <a:t>deposited.</a:t>
            </a:r>
          </a:p>
          <a:p>
            <a:pPr lvl="1"/>
            <a:r>
              <a:rPr lang="en-US" dirty="0" smtClean="0"/>
              <a:t>Servo motors actuate a lever that ejects the </a:t>
            </a:r>
            <a:br>
              <a:rPr lang="en-US" dirty="0" smtClean="0"/>
            </a:br>
            <a:r>
              <a:rPr lang="en-US" dirty="0" smtClean="0"/>
              <a:t>balls.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785998D8-EA9A-482D-B60F-482D7A4FDB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14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422407F7-13BB-4E25-9B6A-15A8B5BA804D}"/>
              </a:ext>
            </a:extLst>
          </p:cNvPr>
          <p:cNvSpPr txBox="1"/>
          <p:nvPr/>
        </p:nvSpPr>
        <p:spPr>
          <a:xfrm>
            <a:off x="10137675" y="249186"/>
            <a:ext cx="1819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Glenn Haag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5625" y="1765934"/>
            <a:ext cx="4425586" cy="4131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027440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1EFB2419-A000-4A83-9518-564230F785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15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xmlns="" id="{7821C3C7-E660-4BF5-8566-AA1E2A6A79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/>
          <a:lstStyle/>
          <a:p>
            <a:pPr algn="ctr"/>
            <a:r>
              <a:rPr lang="en-US" dirty="0" smtClean="0"/>
              <a:t>Final Robot design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17AED3B5-A024-4D30-8D65-2C57D33AC75C}"/>
              </a:ext>
            </a:extLst>
          </p:cNvPr>
          <p:cNvSpPr txBox="1"/>
          <p:nvPr/>
        </p:nvSpPr>
        <p:spPr>
          <a:xfrm>
            <a:off x="10137675" y="249186"/>
            <a:ext cx="1819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Glenn Haag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0373" y="1765190"/>
            <a:ext cx="8052730" cy="47085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676040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F7AAA18-1081-4276-BBA8-7C9E84510E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3" y="405460"/>
            <a:ext cx="8791575" cy="1268963"/>
          </a:xfrm>
        </p:spPr>
        <p:txBody>
          <a:bodyPr/>
          <a:lstStyle/>
          <a:p>
            <a:r>
              <a:rPr lang="en-US" dirty="0"/>
              <a:t>Robot software diagram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C5346223-7730-4C76-AD28-33CF4A576F68}"/>
              </a:ext>
            </a:extLst>
          </p:cNvPr>
          <p:cNvSpPr/>
          <p:nvPr/>
        </p:nvSpPr>
        <p:spPr>
          <a:xfrm>
            <a:off x="8039878" y="405460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Dallas Thornton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733B6E22-007E-4BAD-AA77-65D81533BF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6423" y="1674423"/>
            <a:ext cx="7773415" cy="4950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2459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0"/>
            <a:ext cx="9905998" cy="1478570"/>
          </a:xfrm>
        </p:spPr>
        <p:txBody>
          <a:bodyPr/>
          <a:lstStyle/>
          <a:p>
            <a:pPr algn="ctr"/>
            <a:r>
              <a:rPr lang="en-US" dirty="0"/>
              <a:t>Robot hardware Block diagram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17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422407F7-13BB-4E25-9B6A-15A8B5BA804D}"/>
              </a:ext>
            </a:extLst>
          </p:cNvPr>
          <p:cNvSpPr txBox="1"/>
          <p:nvPr/>
        </p:nvSpPr>
        <p:spPr>
          <a:xfrm>
            <a:off x="9752130" y="208623"/>
            <a:ext cx="1819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Blake Bennett</a:t>
            </a:r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3799" y="1137036"/>
            <a:ext cx="8706993" cy="5520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790387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A9D0CFC-E5F5-4185-A001-98F5BFEC16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557244"/>
            <a:ext cx="8791575" cy="1655763"/>
          </a:xfrm>
        </p:spPr>
        <p:txBody>
          <a:bodyPr/>
          <a:lstStyle/>
          <a:p>
            <a:pPr algn="ctr"/>
            <a:r>
              <a:rPr lang="en-US" dirty="0"/>
              <a:t>Hardware and software testing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5963BF87-3BBD-4D75-9CBA-AF2D09F5E283}"/>
              </a:ext>
            </a:extLst>
          </p:cNvPr>
          <p:cNvSpPr/>
          <p:nvPr/>
        </p:nvSpPr>
        <p:spPr>
          <a:xfrm>
            <a:off x="9845639" y="187912"/>
            <a:ext cx="26809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Blake Bennett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EE7160DC-26CA-4784-9C43-6BCE89A7287E}"/>
              </a:ext>
            </a:extLst>
          </p:cNvPr>
          <p:cNvSpPr txBox="1"/>
          <p:nvPr/>
        </p:nvSpPr>
        <p:spPr>
          <a:xfrm>
            <a:off x="1025718" y="2226365"/>
            <a:ext cx="1083349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Bluetooth communication for full system testing.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Serial printing to a monitor for easy debugging and monitoring of sensor values.</a:t>
            </a:r>
            <a:endParaRPr lang="en-US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Hardware Testing</a:t>
            </a:r>
            <a:endParaRPr lang="en-US" sz="2400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Individual Component Testing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Full </a:t>
            </a:r>
            <a:r>
              <a:rPr lang="en-US" sz="2400" dirty="0"/>
              <a:t>System Testing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400" dirty="0"/>
              <a:t>Run Program Exhaustively on Practice Field until Hardware Failure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Software Testing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Run Program Exhaustively on Practice Field until Software Failure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Vary Ping Pong Ball Position</a:t>
            </a:r>
          </a:p>
        </p:txBody>
      </p:sp>
    </p:spTree>
    <p:extLst>
      <p:ext uri="{BB962C8B-B14F-4D97-AF65-F5344CB8AC3E}">
        <p14:creationId xmlns:p14="http://schemas.microsoft.com/office/powerpoint/2010/main" val="14933707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A9D0CFC-E5F5-4185-A001-98F5BFEC16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557244"/>
            <a:ext cx="8791575" cy="1192043"/>
          </a:xfrm>
        </p:spPr>
        <p:txBody>
          <a:bodyPr/>
          <a:lstStyle/>
          <a:p>
            <a:pPr algn="ctr"/>
            <a:r>
              <a:rPr lang="en-US" dirty="0" smtClean="0"/>
              <a:t>Future work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5963BF87-3BBD-4D75-9CBA-AF2D09F5E283}"/>
              </a:ext>
            </a:extLst>
          </p:cNvPr>
          <p:cNvSpPr/>
          <p:nvPr/>
        </p:nvSpPr>
        <p:spPr>
          <a:xfrm>
            <a:off x="9845639" y="187912"/>
            <a:ext cx="26809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Blake Bennett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EE7160DC-26CA-4784-9C43-6BCE89A7287E}"/>
              </a:ext>
            </a:extLst>
          </p:cNvPr>
          <p:cNvSpPr txBox="1"/>
          <p:nvPr/>
        </p:nvSpPr>
        <p:spPr>
          <a:xfrm>
            <a:off x="1017767" y="1900362"/>
            <a:ext cx="10841441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Prepare for next year!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We had little interest from underclassmen and were unable to obtain a mentee team.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All future effort on this part should be directed at recruiting a team for next years competition.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Improve Deposit Subsystem software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Currently the deposit system is the weakest part of the software, it is buggy and should be improved in future iterations.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Improve robot speed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This could result in a complete overhaul of the physical robot design.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This would be necessary if the robot were going to the competition.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867466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08088" y="214605"/>
            <a:ext cx="9905998" cy="1478570"/>
          </a:xfrm>
        </p:spPr>
        <p:txBody>
          <a:bodyPr/>
          <a:lstStyle/>
          <a:p>
            <a:r>
              <a:rPr lang="en-US" dirty="0"/>
              <a:t>Project motivation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8088" y="1347140"/>
            <a:ext cx="9905999" cy="3541714"/>
          </a:xfrm>
        </p:spPr>
        <p:txBody>
          <a:bodyPr/>
          <a:lstStyle/>
          <a:p>
            <a:r>
              <a:rPr lang="en-US" dirty="0" smtClean="0"/>
              <a:t>Increase the </a:t>
            </a:r>
            <a:r>
              <a:rPr lang="en-US" dirty="0"/>
              <a:t>interest in Robotics at </a:t>
            </a:r>
            <a:r>
              <a:rPr lang="en-US" dirty="0" smtClean="0"/>
              <a:t>IUPUI.</a:t>
            </a:r>
            <a:endParaRPr lang="en-US" dirty="0"/>
          </a:p>
          <a:p>
            <a:r>
              <a:rPr lang="en-US" dirty="0" smtClean="0"/>
              <a:t>Increase the </a:t>
            </a:r>
            <a:r>
              <a:rPr lang="en-US" dirty="0"/>
              <a:t>reputation of IUPUI </a:t>
            </a:r>
            <a:r>
              <a:rPr lang="en-US" dirty="0" smtClean="0"/>
              <a:t>Robotics.</a:t>
            </a:r>
            <a:endParaRPr lang="en-US" dirty="0"/>
          </a:p>
          <a:p>
            <a:r>
              <a:rPr lang="en-US" dirty="0" smtClean="0"/>
              <a:t>Educate underclassmen in the principles of robotic design.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2F688BC9-19FC-46E7-BB9A-1B07C57BD606}"/>
              </a:ext>
            </a:extLst>
          </p:cNvPr>
          <p:cNvSpPr txBox="1"/>
          <p:nvPr/>
        </p:nvSpPr>
        <p:spPr>
          <a:xfrm>
            <a:off x="9647853" y="214604"/>
            <a:ext cx="2034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Blake Bennett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AE91EB46-0996-45CB-A83A-BA07DFC60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</a:t>
            </a:fld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2369" y="3113434"/>
            <a:ext cx="6731401" cy="3543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356099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3117B7E-922B-4273-9A57-5B7328D1B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Questions?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3712DD87-C210-4C4F-A8C0-AD20E7E3B9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20</a:t>
            </a:fld>
            <a:endParaRPr lang="en-US" dirty="0"/>
          </a:p>
        </p:txBody>
      </p:sp>
      <p:pic>
        <p:nvPicPr>
          <p:cNvPr id="1026" name="Picture 2" descr="Image result for questions">
            <a:extLst>
              <a:ext uri="{FF2B5EF4-FFF2-40B4-BE49-F238E27FC236}">
                <a16:creationId xmlns:a16="http://schemas.microsoft.com/office/drawing/2014/main" xmlns="" id="{1B410B6B-0369-4DA0-8D62-20D89F26E2D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1874" y="2001838"/>
            <a:ext cx="5267326" cy="3770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70799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background information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American Society of Engineering Education (ASEE</a:t>
            </a:r>
            <a:r>
              <a:rPr lang="en-US" dirty="0" smtClean="0"/>
              <a:t>) hosts a </a:t>
            </a:r>
            <a:r>
              <a:rPr lang="en-US" dirty="0"/>
              <a:t>yearly </a:t>
            </a:r>
            <a:r>
              <a:rPr lang="en-US" dirty="0" smtClean="0"/>
              <a:t>competition.</a:t>
            </a:r>
            <a:endParaRPr lang="en-US" dirty="0"/>
          </a:p>
          <a:p>
            <a:r>
              <a:rPr lang="en-US" dirty="0" smtClean="0"/>
              <a:t>An autonomous r</a:t>
            </a:r>
            <a:r>
              <a:rPr lang="en-US" dirty="0" smtClean="0"/>
              <a:t>obot </a:t>
            </a:r>
            <a:r>
              <a:rPr lang="en-US" dirty="0"/>
              <a:t>will mimic a worker bee collecting honey in a </a:t>
            </a:r>
            <a:r>
              <a:rPr lang="en-US" dirty="0" smtClean="0"/>
              <a:t>hive.</a:t>
            </a:r>
            <a:endParaRPr lang="en-US" dirty="0"/>
          </a:p>
          <a:p>
            <a:r>
              <a:rPr lang="en-US" dirty="0"/>
              <a:t>Points </a:t>
            </a:r>
            <a:r>
              <a:rPr lang="en-US" dirty="0" smtClean="0"/>
              <a:t>will be awarded </a:t>
            </a:r>
            <a:r>
              <a:rPr lang="en-US" dirty="0"/>
              <a:t>based </a:t>
            </a:r>
            <a:r>
              <a:rPr lang="en-US" dirty="0" smtClean="0"/>
              <a:t>on the number of </a:t>
            </a:r>
            <a:r>
              <a:rPr lang="en-US" dirty="0"/>
              <a:t>ping pong balls correctly </a:t>
            </a:r>
            <a:r>
              <a:rPr lang="en-US" dirty="0" smtClean="0"/>
              <a:t>placed in the corner pockets.</a:t>
            </a:r>
            <a:endParaRPr lang="en-US" dirty="0"/>
          </a:p>
          <a:p>
            <a:pPr lvl="1"/>
            <a:r>
              <a:rPr lang="en-US" dirty="0"/>
              <a:t>10 for correct placement, 5 for incorrect corner placement</a:t>
            </a:r>
          </a:p>
          <a:p>
            <a:endParaRPr lang="en-US" dirty="0"/>
          </a:p>
        </p:txBody>
      </p:sp>
      <p:pic>
        <p:nvPicPr>
          <p:cNvPr id="2050" name="Picture 2" descr="http://faculty.tcc.edu/pgordy/ASEE/ASEE2018/index_files/image008.jpg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5228" y="2097088"/>
            <a:ext cx="4875213" cy="2877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455228" y="4974817"/>
            <a:ext cx="4875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2018 ASEE Competition Track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2FC60069-319F-417F-A9DD-67E9266AD430}"/>
              </a:ext>
            </a:extLst>
          </p:cNvPr>
          <p:cNvSpPr txBox="1"/>
          <p:nvPr/>
        </p:nvSpPr>
        <p:spPr>
          <a:xfrm>
            <a:off x="9862457" y="205273"/>
            <a:ext cx="1744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Blake Bennett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00F1AAF4-439A-4ADF-B6D8-519E7AF8F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38762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ASEE Competition track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</a:t>
            </a:fld>
            <a:endParaRPr lang="en-US" dirty="0"/>
          </a:p>
        </p:txBody>
      </p:sp>
      <p:pic>
        <p:nvPicPr>
          <p:cNvPr id="2051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775" y="1866502"/>
            <a:ext cx="6502929" cy="48771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2F688BC9-19FC-46E7-BB9A-1B07C57BD606}"/>
              </a:ext>
            </a:extLst>
          </p:cNvPr>
          <p:cNvSpPr txBox="1"/>
          <p:nvPr/>
        </p:nvSpPr>
        <p:spPr>
          <a:xfrm>
            <a:off x="9647853" y="214604"/>
            <a:ext cx="2034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Blake Bennett</a:t>
            </a:r>
          </a:p>
        </p:txBody>
      </p:sp>
    </p:spTree>
    <p:extLst>
      <p:ext uri="{BB962C8B-B14F-4D97-AF65-F5344CB8AC3E}">
        <p14:creationId xmlns:p14="http://schemas.microsoft.com/office/powerpoint/2010/main" val="11782032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Technical requirements and Constraints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2249486"/>
            <a:ext cx="9905999" cy="4608513"/>
          </a:xfrm>
        </p:spPr>
        <p:txBody>
          <a:bodyPr>
            <a:normAutofit/>
          </a:bodyPr>
          <a:lstStyle/>
          <a:p>
            <a:r>
              <a:rPr lang="en-US" dirty="0"/>
              <a:t>Robot SHALL be completely </a:t>
            </a:r>
            <a:r>
              <a:rPr lang="en-US" dirty="0" smtClean="0"/>
              <a:t>autonomous.</a:t>
            </a:r>
            <a:endParaRPr lang="en-US" dirty="0"/>
          </a:p>
          <a:p>
            <a:r>
              <a:rPr lang="en-US" dirty="0"/>
              <a:t>Robot SHALL retrieve all 13 balls on the track without damaging </a:t>
            </a:r>
            <a:r>
              <a:rPr lang="en-US" dirty="0" smtClean="0"/>
              <a:t>them.</a:t>
            </a:r>
            <a:endParaRPr lang="en-US" dirty="0"/>
          </a:p>
          <a:p>
            <a:r>
              <a:rPr lang="en-US" dirty="0"/>
              <a:t>Robot SHALL NOT damage the track in any </a:t>
            </a:r>
            <a:r>
              <a:rPr lang="en-US" dirty="0" smtClean="0"/>
              <a:t>capacity.</a:t>
            </a:r>
            <a:endParaRPr lang="en-US" dirty="0"/>
          </a:p>
          <a:p>
            <a:r>
              <a:rPr lang="en-US" dirty="0"/>
              <a:t>Robot SHALL be at most 8”X12”X10” to start, but may expand during the </a:t>
            </a:r>
            <a:r>
              <a:rPr lang="en-US" dirty="0" smtClean="0"/>
              <a:t>run.</a:t>
            </a:r>
            <a:endParaRPr lang="en-US" dirty="0"/>
          </a:p>
          <a:p>
            <a:r>
              <a:rPr lang="en-US" dirty="0"/>
              <a:t>Teams SHALL NOT use and robotic kits in any </a:t>
            </a:r>
            <a:r>
              <a:rPr lang="en-US" dirty="0" smtClean="0"/>
              <a:t>capacity.</a:t>
            </a:r>
            <a:endParaRPr lang="en-US" dirty="0"/>
          </a:p>
          <a:p>
            <a:r>
              <a:rPr lang="en-US" dirty="0"/>
              <a:t>Total cost of purchases SHALL NOT exceed $</a:t>
            </a:r>
            <a:r>
              <a:rPr lang="en-US" dirty="0" smtClean="0"/>
              <a:t>400.</a:t>
            </a:r>
            <a:endParaRPr lang="en-US" dirty="0"/>
          </a:p>
          <a:p>
            <a:r>
              <a:rPr lang="en-US" dirty="0"/>
              <a:t>Robot SHALL NOT fly or give off emissions of any kind (solid/liquid/gaseous</a:t>
            </a:r>
            <a:r>
              <a:rPr lang="en-US" dirty="0" smtClean="0"/>
              <a:t>).</a:t>
            </a:r>
            <a:endParaRPr lang="en-US" dirty="0"/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422407F7-13BB-4E25-9B6A-15A8B5BA804D}"/>
              </a:ext>
            </a:extLst>
          </p:cNvPr>
          <p:cNvSpPr txBox="1"/>
          <p:nvPr/>
        </p:nvSpPr>
        <p:spPr>
          <a:xfrm>
            <a:off x="9981797" y="249186"/>
            <a:ext cx="1819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Blake Bennett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226157C-A399-4AF5-8601-E14460C8F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00925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CECAB90-D9FB-4D79-805D-607E92A4B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697098"/>
          </a:xfrm>
        </p:spPr>
        <p:txBody>
          <a:bodyPr/>
          <a:lstStyle/>
          <a:p>
            <a:pPr algn="ctr"/>
            <a:r>
              <a:rPr lang="en-US" dirty="0"/>
              <a:t>Robot Process Flow Diagram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99184F53-E344-42FD-8704-86886E54271D}"/>
              </a:ext>
            </a:extLst>
          </p:cNvPr>
          <p:cNvSpPr txBox="1"/>
          <p:nvPr/>
        </p:nvSpPr>
        <p:spPr>
          <a:xfrm>
            <a:off x="9703837" y="261257"/>
            <a:ext cx="1810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Blake Bennett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0671D3C9-035C-4609-858D-B3AA78EAF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6</a:t>
            </a:fld>
            <a:endParaRPr lang="en-US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xmlns="" id="{915BDCC1-F875-40CB-90FD-FBBC83134A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6250" y="1209675"/>
            <a:ext cx="11134725" cy="5429249"/>
          </a:xfrm>
        </p:spPr>
      </p:pic>
    </p:spTree>
    <p:extLst>
      <p:ext uri="{BB962C8B-B14F-4D97-AF65-F5344CB8AC3E}">
        <p14:creationId xmlns:p14="http://schemas.microsoft.com/office/powerpoint/2010/main" val="23628720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1CD6DE1-F14D-4FF4-89C6-B0FD1E5080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Locomotion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7B690F0E-93E2-448D-98A7-D696294E4D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1" y="1674507"/>
            <a:ext cx="9905999" cy="3541714"/>
          </a:xfrm>
        </p:spPr>
        <p:txBody>
          <a:bodyPr/>
          <a:lstStyle/>
          <a:p>
            <a:r>
              <a:rPr lang="en-US" dirty="0"/>
              <a:t>Four Omni-Directional Wheels </a:t>
            </a:r>
          </a:p>
          <a:p>
            <a:pPr lvl="1"/>
            <a:r>
              <a:rPr lang="en-US" dirty="0"/>
              <a:t>Wheels </a:t>
            </a:r>
            <a:r>
              <a:rPr lang="en-US" dirty="0" smtClean="0"/>
              <a:t>are placed </a:t>
            </a:r>
            <a:r>
              <a:rPr lang="en-US" dirty="0"/>
              <a:t>at 90 degree angles 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with respect to each other.</a:t>
            </a:r>
            <a:endParaRPr lang="en-US" dirty="0"/>
          </a:p>
          <a:p>
            <a:pPr lvl="1"/>
            <a:r>
              <a:rPr lang="en-US" dirty="0" smtClean="0"/>
              <a:t>Provides the best </a:t>
            </a:r>
            <a:r>
              <a:rPr lang="en-US" dirty="0"/>
              <a:t>turning control </a:t>
            </a:r>
            <a:r>
              <a:rPr lang="en-US" dirty="0" smtClean="0"/>
              <a:t>and the</a:t>
            </a:r>
            <a:br>
              <a:rPr lang="en-US" dirty="0" smtClean="0"/>
            </a:br>
            <a:r>
              <a:rPr lang="en-US" dirty="0" smtClean="0"/>
              <a:t>easiest implementation of software.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53FAFE10-E063-49E4-AA0B-4C0AA235F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7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422407F7-13BB-4E25-9B6A-15A8B5BA804D}"/>
              </a:ext>
            </a:extLst>
          </p:cNvPr>
          <p:cNvSpPr txBox="1"/>
          <p:nvPr/>
        </p:nvSpPr>
        <p:spPr>
          <a:xfrm>
            <a:off x="10137675" y="272758"/>
            <a:ext cx="1819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Dallas Thornton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4883" y="1759268"/>
            <a:ext cx="4248357" cy="42891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092138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6FF1BCEE-AC60-428D-8E8A-35581EE5E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8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xmlns="" id="{7D5B4A12-D3F6-4CD8-9E15-CA2F8BF47DBF}"/>
              </a:ext>
            </a:extLst>
          </p:cNvPr>
          <p:cNvSpPr txBox="1">
            <a:spLocks/>
          </p:cNvSpPr>
          <p:nvPr/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Locomotion Models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422407F7-13BB-4E25-9B6A-15A8B5BA804D}"/>
              </a:ext>
            </a:extLst>
          </p:cNvPr>
          <p:cNvSpPr txBox="1"/>
          <p:nvPr/>
        </p:nvSpPr>
        <p:spPr>
          <a:xfrm>
            <a:off x="10137675" y="272758"/>
            <a:ext cx="1819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Dallas Thornton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5832" y="1357803"/>
            <a:ext cx="5091403" cy="46048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E1A35D08-172F-4F42-97E9-4E98EA8F04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363"/>
          <a:stretch/>
        </p:blipFill>
        <p:spPr>
          <a:xfrm>
            <a:off x="424992" y="1357802"/>
            <a:ext cx="6560840" cy="4604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917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5C46739-6DC3-4FC9-9F5A-89A16630E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navigation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D3FE9CC-79A8-43E1-8D48-49B9C55AD1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9905999" cy="3541714"/>
          </a:xfrm>
        </p:spPr>
        <p:txBody>
          <a:bodyPr/>
          <a:lstStyle/>
          <a:p>
            <a:r>
              <a:rPr lang="en-US" dirty="0" smtClean="0"/>
              <a:t>Memory Mapping with Sensor Backup</a:t>
            </a:r>
            <a:endParaRPr lang="en-US" dirty="0"/>
          </a:p>
          <a:p>
            <a:pPr lvl="1"/>
            <a:r>
              <a:rPr lang="en-US" dirty="0"/>
              <a:t>Error checking done </a:t>
            </a:r>
            <a:r>
              <a:rPr lang="en-US" dirty="0" smtClean="0"/>
              <a:t>using an array of </a:t>
            </a:r>
            <a:br>
              <a:rPr lang="en-US" dirty="0" smtClean="0"/>
            </a:br>
            <a:r>
              <a:rPr lang="en-US" dirty="0" smtClean="0"/>
              <a:t>ultrasonic sensors and an MPU6050</a:t>
            </a:r>
            <a:br>
              <a:rPr lang="en-US" dirty="0" smtClean="0"/>
            </a:br>
            <a:r>
              <a:rPr lang="en-US" dirty="0" smtClean="0"/>
              <a:t>(accelerometer, gyroscope, magnetometer).</a:t>
            </a:r>
            <a:endParaRPr lang="en-US" dirty="0"/>
          </a:p>
          <a:p>
            <a:pPr lvl="1"/>
            <a:r>
              <a:rPr lang="en-US" dirty="0"/>
              <a:t>Allows for quick completion time, while</a:t>
            </a:r>
            <a:br>
              <a:rPr lang="en-US" dirty="0"/>
            </a:br>
            <a:r>
              <a:rPr lang="en-US" dirty="0"/>
              <a:t>also allowing the robot to recover from</a:t>
            </a:r>
            <a:br>
              <a:rPr lang="en-US" dirty="0"/>
            </a:br>
            <a:r>
              <a:rPr lang="en-US" dirty="0"/>
              <a:t>incremental error in mapping algorithm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A1811E31-7076-4FAC-8836-9BE92FBC3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427675FF-BD19-43A6-B9F2-E54390B0F46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657975" y="1788319"/>
            <a:ext cx="3878580" cy="44640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422407F7-13BB-4E25-9B6A-15A8B5BA804D}"/>
              </a:ext>
            </a:extLst>
          </p:cNvPr>
          <p:cNvSpPr txBox="1"/>
          <p:nvPr/>
        </p:nvSpPr>
        <p:spPr>
          <a:xfrm>
            <a:off x="10137675" y="245217"/>
            <a:ext cx="1819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Dallas Thornton</a:t>
            </a:r>
          </a:p>
        </p:txBody>
      </p:sp>
    </p:spTree>
    <p:extLst>
      <p:ext uri="{BB962C8B-B14F-4D97-AF65-F5344CB8AC3E}">
        <p14:creationId xmlns:p14="http://schemas.microsoft.com/office/powerpoint/2010/main" val="360494612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Circuit" id="{0AC2F7E7-15F5-431C-B2A2-456FE929F56C}" vid="{142578CA-DEC9-49C3-80AF-C113973CC9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849</TotalTime>
  <Words>480</Words>
  <Application>Microsoft Office PowerPoint</Application>
  <PresentationFormat>Custom</PresentationFormat>
  <Paragraphs>107</Paragraphs>
  <Slides>20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Circuit</vt:lpstr>
      <vt:lpstr>Design Document for ASEE robotics competition </vt:lpstr>
      <vt:lpstr>Project motivation</vt:lpstr>
      <vt:lpstr>Project background information</vt:lpstr>
      <vt:lpstr>ASEE Competition track</vt:lpstr>
      <vt:lpstr>Technical requirements and Constraints</vt:lpstr>
      <vt:lpstr>Robot Process Flow Diagram</vt:lpstr>
      <vt:lpstr>Locomotion</vt:lpstr>
      <vt:lpstr>PowerPoint Presentation</vt:lpstr>
      <vt:lpstr>navigation</vt:lpstr>
      <vt:lpstr>Retrieval system</vt:lpstr>
      <vt:lpstr>Retrieval system</vt:lpstr>
      <vt:lpstr>Sorting mechanism</vt:lpstr>
      <vt:lpstr>Sorting mechanism</vt:lpstr>
      <vt:lpstr>Deposit system</vt:lpstr>
      <vt:lpstr>Final Robot design</vt:lpstr>
      <vt:lpstr>Robot software diagram</vt:lpstr>
      <vt:lpstr>Robot hardware Block diagram</vt:lpstr>
      <vt:lpstr>Hardware and software testing</vt:lpstr>
      <vt:lpstr>Future work</vt:lpstr>
      <vt:lpstr>Questions?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Requirements Document for ASEE robotics competition</dc:title>
  <dc:creator>Glenn Haag</dc:creator>
  <cp:lastModifiedBy>Blake Bennett</cp:lastModifiedBy>
  <cp:revision>60</cp:revision>
  <dcterms:created xsi:type="dcterms:W3CDTF">2017-09-21T22:58:27Z</dcterms:created>
  <dcterms:modified xsi:type="dcterms:W3CDTF">2018-04-27T03:28:18Z</dcterms:modified>
</cp:coreProperties>
</file>